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 showGuides="1">
      <p:cViewPr varScale="1">
        <p:scale>
          <a:sx n="112" d="100"/>
          <a:sy n="112" d="100"/>
        </p:scale>
        <p:origin x="480" y="200"/>
      </p:cViewPr>
      <p:guideLst>
        <p:guide orient="horz" pos="2160"/>
        <p:guide pos="3840"/>
        <p:guide orient="horz" pos="27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2.svg>
</file>

<file path=ppt/media/image3.tiff>
</file>

<file path=ppt/media/image4.tiff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EDF501-2D4C-0F4C-B3C2-21527909E4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FBA499A-4DE1-8B42-A531-44350F5261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E7DBF22-7AE3-3D4D-B2B7-EDF0C2B1F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EA40E64-1322-3947-BF4C-3F3677551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48B609-858F-1647-B455-42062CF13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711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169196-6707-DC49-8C21-BEB707A7B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85AEE82-22B3-5C40-B0C5-D4D0EC494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4F2175C-9312-744F-8070-F6436626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373DED8-D9CE-8543-A359-AAAF790B4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BB53B1-8E64-6A47-A25B-DF5FAEB42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3355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2E44D23-54F8-8E4F-A515-F0123702CD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931427F-D156-ED4F-9C93-3DF225179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F69849-D6AE-174B-90B8-C41330D79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65C9D53-BD36-A24B-9335-CAA193DCF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12BAF7-4253-654F-B744-366D92593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1293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505629-B14B-F340-98C8-5D2D0532A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ECEEA9-318E-244D-9CD3-4A330A07C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8B92C75-D2B9-7543-9471-0D1EC8412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0DEF34-C7FC-564C-B4E0-D060802B3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9DB9C2-523C-D443-8600-53F88B6A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026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419BE2A-A01D-4545-AB05-4FC58A760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D90D05-F72D-4641-8E8B-9EA13477D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A165BA-D1BA-204B-80FD-ED8C2B88E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C2CA229-F055-F24D-B992-48E06E9DA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1265F8-A5DD-E14F-AA22-92C3893C8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6119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01C481-F77F-F04E-A3BF-A2DCB9672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0DAD58-B054-2442-99F4-64B6327892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C22A723-9CA0-634F-ABB6-1F128F2D1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8752AF5-DB9C-5741-B8A7-E59A9264E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80F51BE-A12D-B24E-A9B2-91C2676E6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6AABBC6-8228-FC4C-97FD-3EC2E7D69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3066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B6137E-D267-6649-B8CC-A52836545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107DB70-F8D7-E946-9324-5E1FAD875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38E17FA-9946-F943-951D-F99770ED7F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D5098C7-586A-4048-BEB7-19C991B159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AB8B6C5-47DF-0442-95F1-9E23828FD0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008D449-407A-1440-83FB-72CA30D77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C6A1436-11DC-944E-91E0-576C8D280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06AC429-4975-6448-B417-7AF3A51DE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922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00EA67-EE7B-1741-9C51-9193BBC2C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DE710F6-B12C-F94F-B9C6-821D627B3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C7C1057-B1D2-F54F-B002-374F2A7F1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FFE62AF-9BDF-224B-AAB1-8037150E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9951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158DFD6-3E73-EA4E-8320-9B2E5AAAF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9EF637-3ED8-644F-83E6-9BF433987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D5675F3-496F-7E48-B32A-A3958F71F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034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05797C-B280-BA46-8176-688DA393A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D8991C3-7B72-EA47-87F6-65C3F327C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CAA2D33-9A28-EC47-8969-FB10F45BD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3AF911A-61D9-3145-BA2E-D17520B9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7A0F141-DB33-5B44-B385-73B1DCF43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B5EDED0-994C-BD47-95BC-13A6189A8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1792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0C5961-F695-5848-BF4F-9C7159109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D794EE8-2A64-DA4B-803D-C3F2AA1D3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B05DF81-7E1D-6641-AA3A-2C867B9AF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3C7F0FB-A8F7-2848-984E-F75F36BC0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364E1A0-C076-7B40-AB59-63EC8AB1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F71E2B5-C534-684D-892F-2A5880ECA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1789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A533B86-A0AE-2847-A97F-AF2492173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37B4D35-34FA-2E4D-AEB8-9166CB80A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65C672E-3734-6443-8784-B234598E8C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5A7CA-11C0-404B-97F0-919E33805D39}" type="datetimeFigureOut">
              <a:rPr kumimoji="1" lang="ja-JP" altLang="en-US" smtClean="0"/>
              <a:t>2021/4/2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2E2742F-D04C-3E4A-BE29-1B0D3F7D3A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5F7388-159E-E54F-B94B-C684DB4597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7E5FE-17A8-034E-9D75-4505828A87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5458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Computation-of-vector-sum-and-vector-average-A-single-vectors-the-same-ones-as-in-the_fig5_7122829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dp/0692142606/ref=cm_sw_em_r_mt_dp_H3TGT5A9MEEPRZ7CQZ20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svg"/><Relationship Id="rId7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角丸四角形 3">
            <a:extLst>
              <a:ext uri="{FF2B5EF4-FFF2-40B4-BE49-F238E27FC236}">
                <a16:creationId xmlns:a16="http://schemas.microsoft.com/office/drawing/2014/main" id="{2C76C761-8BD7-5B44-B96B-2008A2D33EA3}"/>
              </a:ext>
            </a:extLst>
          </p:cNvPr>
          <p:cNvSpPr/>
          <p:nvPr/>
        </p:nvSpPr>
        <p:spPr>
          <a:xfrm>
            <a:off x="2148118" y="2119085"/>
            <a:ext cx="1596572" cy="79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Module A</a:t>
            </a:r>
            <a:endParaRPr kumimoji="1"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CE2C87A3-220D-BE44-B066-7DECEDA529DB}"/>
              </a:ext>
            </a:extLst>
          </p:cNvPr>
          <p:cNvSpPr/>
          <p:nvPr/>
        </p:nvSpPr>
        <p:spPr>
          <a:xfrm>
            <a:off x="4274461" y="2119085"/>
            <a:ext cx="1596572" cy="79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Module B</a:t>
            </a:r>
            <a:endParaRPr kumimoji="1" lang="ja-JP" altLang="en-US"/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06ACD7D3-B84E-1941-AB1F-28629D54703E}"/>
              </a:ext>
            </a:extLst>
          </p:cNvPr>
          <p:cNvSpPr/>
          <p:nvPr/>
        </p:nvSpPr>
        <p:spPr>
          <a:xfrm>
            <a:off x="6357261" y="2119085"/>
            <a:ext cx="1596572" cy="79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Module C</a:t>
            </a:r>
            <a:endParaRPr kumimoji="1" lang="ja-JP" altLang="en-US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15D51233-0D2B-A544-B59B-7ACAEB3B87D8}"/>
              </a:ext>
            </a:extLst>
          </p:cNvPr>
          <p:cNvSpPr/>
          <p:nvPr/>
        </p:nvSpPr>
        <p:spPr>
          <a:xfrm>
            <a:off x="8440061" y="2119085"/>
            <a:ext cx="1596572" cy="79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Module D</a:t>
            </a:r>
            <a:endParaRPr kumimoji="1" lang="ja-JP" altLang="en-US"/>
          </a:p>
        </p:txBody>
      </p:sp>
      <p:pic>
        <p:nvPicPr>
          <p:cNvPr id="9" name="グラフィックス 8" descr="男性のプロフィール 枠線">
            <a:extLst>
              <a:ext uri="{FF2B5EF4-FFF2-40B4-BE49-F238E27FC236}">
                <a16:creationId xmlns:a16="http://schemas.microsoft.com/office/drawing/2014/main" id="{DA8F3B27-AA76-6344-B8A1-5ABBC5AAF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98890" y="3289687"/>
            <a:ext cx="1340652" cy="1340652"/>
          </a:xfrm>
          <a:prstGeom prst="rect">
            <a:avLst/>
          </a:prstGeom>
        </p:spPr>
      </p:pic>
      <p:sp>
        <p:nvSpPr>
          <p:cNvPr id="15" name="U ターン矢印 14">
            <a:extLst>
              <a:ext uri="{FF2B5EF4-FFF2-40B4-BE49-F238E27FC236}">
                <a16:creationId xmlns:a16="http://schemas.microsoft.com/office/drawing/2014/main" id="{94AFCECE-0E69-3845-9459-3F13010E39AA}"/>
              </a:ext>
            </a:extLst>
          </p:cNvPr>
          <p:cNvSpPr/>
          <p:nvPr/>
        </p:nvSpPr>
        <p:spPr>
          <a:xfrm>
            <a:off x="5072747" y="1347560"/>
            <a:ext cx="4426858" cy="630465"/>
          </a:xfrm>
          <a:prstGeom prst="uturnArrow">
            <a:avLst>
              <a:gd name="adj1" fmla="val 31818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48F7D4A-88C1-094F-AB03-3878883DB1E6}"/>
              </a:ext>
            </a:extLst>
          </p:cNvPr>
          <p:cNvSpPr txBox="1"/>
          <p:nvPr/>
        </p:nvSpPr>
        <p:spPr>
          <a:xfrm>
            <a:off x="4441373" y="754744"/>
            <a:ext cx="5979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Module B and D are highly relevant i.e. the distance of features vectors are close each other.</a:t>
            </a:r>
            <a:endParaRPr kumimoji="1" lang="ja-JP" altLang="en-US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9C89911-D778-4B4A-9EF7-E83D714383BD}"/>
              </a:ext>
            </a:extLst>
          </p:cNvPr>
          <p:cNvCxnSpPr>
            <a:cxnSpLocks/>
          </p:cNvCxnSpPr>
          <p:nvPr/>
        </p:nvCxnSpPr>
        <p:spPr>
          <a:xfrm flipH="1" flipV="1">
            <a:off x="5225147" y="3048000"/>
            <a:ext cx="645886" cy="767823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B59AFA4-CA24-6C48-B0B7-5737D82335D9}"/>
              </a:ext>
            </a:extLst>
          </p:cNvPr>
          <p:cNvSpPr txBox="1"/>
          <p:nvPr/>
        </p:nvSpPr>
        <p:spPr>
          <a:xfrm>
            <a:off x="5468261" y="4505060"/>
            <a:ext cx="1687286" cy="370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/>
              <a:t>Student A</a:t>
            </a:r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5705C92-CF9E-D247-B4CB-6A653BD8B5A1}"/>
              </a:ext>
            </a:extLst>
          </p:cNvPr>
          <p:cNvSpPr txBox="1"/>
          <p:nvPr/>
        </p:nvSpPr>
        <p:spPr>
          <a:xfrm>
            <a:off x="2790376" y="3403155"/>
            <a:ext cx="2757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/>
              <a:t>Student A has already taken Module B.</a:t>
            </a:r>
            <a:endParaRPr kumimoji="1" lang="ja-JP" altLang="en-US"/>
          </a:p>
        </p:txBody>
      </p:sp>
      <p:sp>
        <p:nvSpPr>
          <p:cNvPr id="22" name="下矢印 21">
            <a:extLst>
              <a:ext uri="{FF2B5EF4-FFF2-40B4-BE49-F238E27FC236}">
                <a16:creationId xmlns:a16="http://schemas.microsoft.com/office/drawing/2014/main" id="{B9309D04-5AB8-8144-94D9-25B2548C77E5}"/>
              </a:ext>
            </a:extLst>
          </p:cNvPr>
          <p:cNvSpPr/>
          <p:nvPr/>
        </p:nvSpPr>
        <p:spPr>
          <a:xfrm>
            <a:off x="5063685" y="4998829"/>
            <a:ext cx="2042881" cy="605658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89D6670A-58F0-FE46-8016-744BBB153840}"/>
              </a:ext>
            </a:extLst>
          </p:cNvPr>
          <p:cNvSpPr txBox="1"/>
          <p:nvPr/>
        </p:nvSpPr>
        <p:spPr>
          <a:xfrm>
            <a:off x="747488" y="389433"/>
            <a:ext cx="3766455" cy="120032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dirty="0"/>
              <a:t>Contents Based Recommender</a:t>
            </a:r>
            <a:endParaRPr kumimoji="1" lang="ja-JP" altLang="en-US" sz="360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E7112066-3346-1D41-8E3D-EF1DD13DFC93}"/>
              </a:ext>
            </a:extLst>
          </p:cNvPr>
          <p:cNvSpPr txBox="1"/>
          <p:nvPr/>
        </p:nvSpPr>
        <p:spPr>
          <a:xfrm>
            <a:off x="2325917" y="5762454"/>
            <a:ext cx="7605485" cy="52322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/>
              <a:t>We recommend module D for student A.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1270781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78C445C2-4F6D-B34E-B36C-19E527706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050" y="861508"/>
            <a:ext cx="7645300" cy="5756461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DE351D3-9E47-244B-8063-0B52B070A0C3}"/>
              </a:ext>
            </a:extLst>
          </p:cNvPr>
          <p:cNvSpPr txBox="1"/>
          <p:nvPr/>
        </p:nvSpPr>
        <p:spPr>
          <a:xfrm>
            <a:off x="240029" y="215177"/>
            <a:ext cx="10250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Reference: </a:t>
            </a:r>
            <a:r>
              <a:rPr lang="en-US" altLang="ja-JP" dirty="0">
                <a:hlinkClick r:id="rId3"/>
              </a:rPr>
              <a:t>https://www.researchgate.net/figure/Computation-of-vector-sum-and-vector-average-A-single-vectors-the-same-ones-as-in-the_fig5_7122829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743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4ECB0A2C-0102-5A4C-80D8-D3B7E38DE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129" y="1017633"/>
            <a:ext cx="9297741" cy="550091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BC44B72-1D40-8941-8E70-4C29C1D41979}"/>
              </a:ext>
            </a:extLst>
          </p:cNvPr>
          <p:cNvSpPr txBox="1"/>
          <p:nvPr/>
        </p:nvSpPr>
        <p:spPr>
          <a:xfrm>
            <a:off x="434340" y="205740"/>
            <a:ext cx="1143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Reference: Ilya </a:t>
            </a:r>
            <a:r>
              <a:rPr lang="en-US" altLang="ja-JP" dirty="0" err="1"/>
              <a:t>Katsov</a:t>
            </a:r>
            <a:r>
              <a:rPr lang="en-US" altLang="ja-JP" dirty="0"/>
              <a:t>, Introduction to Algorithmic Marketing: Artificial Intelligence for Marketing Operations, 2017, p284</a:t>
            </a:r>
          </a:p>
          <a:p>
            <a:r>
              <a:rPr lang="en-US" altLang="ja-JP" dirty="0">
                <a:hlinkClick r:id="rId3"/>
              </a:rPr>
              <a:t>https://www.amazon.com/dp/0692142606/ref=cm_sw_em_r_mt_dp_H3TGT5A9MEEPRZ7CQZ20</a:t>
            </a:r>
            <a:endParaRPr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1326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角丸四角形 3">
            <a:extLst>
              <a:ext uri="{FF2B5EF4-FFF2-40B4-BE49-F238E27FC236}">
                <a16:creationId xmlns:a16="http://schemas.microsoft.com/office/drawing/2014/main" id="{2C76C761-8BD7-5B44-B96B-2008A2D33EA3}"/>
              </a:ext>
            </a:extLst>
          </p:cNvPr>
          <p:cNvSpPr/>
          <p:nvPr/>
        </p:nvSpPr>
        <p:spPr>
          <a:xfrm>
            <a:off x="2148118" y="1712693"/>
            <a:ext cx="1596572" cy="79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Module A</a:t>
            </a:r>
            <a:endParaRPr kumimoji="1"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CE2C87A3-220D-BE44-B066-7DECEDA529DB}"/>
              </a:ext>
            </a:extLst>
          </p:cNvPr>
          <p:cNvSpPr/>
          <p:nvPr/>
        </p:nvSpPr>
        <p:spPr>
          <a:xfrm>
            <a:off x="4274461" y="1712693"/>
            <a:ext cx="1596572" cy="79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Module B</a:t>
            </a:r>
            <a:endParaRPr kumimoji="1" lang="ja-JP" altLang="en-US"/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06ACD7D3-B84E-1941-AB1F-28629D54703E}"/>
              </a:ext>
            </a:extLst>
          </p:cNvPr>
          <p:cNvSpPr/>
          <p:nvPr/>
        </p:nvSpPr>
        <p:spPr>
          <a:xfrm>
            <a:off x="6357261" y="1712693"/>
            <a:ext cx="1596572" cy="79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Module C</a:t>
            </a:r>
            <a:endParaRPr kumimoji="1" lang="ja-JP" altLang="en-US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15D51233-0D2B-A544-B59B-7ACAEB3B87D8}"/>
              </a:ext>
            </a:extLst>
          </p:cNvPr>
          <p:cNvSpPr/>
          <p:nvPr/>
        </p:nvSpPr>
        <p:spPr>
          <a:xfrm>
            <a:off x="8440061" y="1712693"/>
            <a:ext cx="1596572" cy="79828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Module D</a:t>
            </a:r>
            <a:endParaRPr kumimoji="1" lang="ja-JP" altLang="en-US"/>
          </a:p>
        </p:txBody>
      </p:sp>
      <p:pic>
        <p:nvPicPr>
          <p:cNvPr id="9" name="グラフィックス 8" descr="男性のプロフィール 枠線">
            <a:extLst>
              <a:ext uri="{FF2B5EF4-FFF2-40B4-BE49-F238E27FC236}">
                <a16:creationId xmlns:a16="http://schemas.microsoft.com/office/drawing/2014/main" id="{DA8F3B27-AA76-6344-B8A1-5ABBC5AAF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6261" y="2466953"/>
            <a:ext cx="1340652" cy="1340652"/>
          </a:xfrm>
          <a:prstGeom prst="rect">
            <a:avLst/>
          </a:prstGeom>
        </p:spPr>
      </p:pic>
      <p:sp>
        <p:nvSpPr>
          <p:cNvPr id="15" name="U ターン矢印 14">
            <a:extLst>
              <a:ext uri="{FF2B5EF4-FFF2-40B4-BE49-F238E27FC236}">
                <a16:creationId xmlns:a16="http://schemas.microsoft.com/office/drawing/2014/main" id="{94AFCECE-0E69-3845-9459-3F13010E39AA}"/>
              </a:ext>
            </a:extLst>
          </p:cNvPr>
          <p:cNvSpPr/>
          <p:nvPr/>
        </p:nvSpPr>
        <p:spPr>
          <a:xfrm flipV="1">
            <a:off x="4078522" y="3946961"/>
            <a:ext cx="4426858" cy="411199"/>
          </a:xfrm>
          <a:prstGeom prst="uturnArrow">
            <a:avLst>
              <a:gd name="adj1" fmla="val 31818"/>
              <a:gd name="adj2" fmla="val 25000"/>
              <a:gd name="adj3" fmla="val 25000"/>
              <a:gd name="adj4" fmla="val 43750"/>
              <a:gd name="adj5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48F7D4A-88C1-094F-AB03-3878883DB1E6}"/>
              </a:ext>
            </a:extLst>
          </p:cNvPr>
          <p:cNvSpPr txBox="1"/>
          <p:nvPr/>
        </p:nvSpPr>
        <p:spPr>
          <a:xfrm>
            <a:off x="3001260" y="4413975"/>
            <a:ext cx="6708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Student </a:t>
            </a:r>
            <a:r>
              <a:rPr lang="en-US" altLang="ja-JP" dirty="0"/>
              <a:t>A</a:t>
            </a:r>
            <a:r>
              <a:rPr kumimoji="1" lang="en-US" altLang="ja-JP" dirty="0"/>
              <a:t> and E has similar tastes in past module choices i.e. the distance of features vectors are close each other.</a:t>
            </a:r>
            <a:endParaRPr kumimoji="1" lang="ja-JP" altLang="en-US"/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69C89911-D778-4B4A-9EF7-E83D714383BD}"/>
              </a:ext>
            </a:extLst>
          </p:cNvPr>
          <p:cNvCxnSpPr>
            <a:cxnSpLocks/>
          </p:cNvCxnSpPr>
          <p:nvPr/>
        </p:nvCxnSpPr>
        <p:spPr>
          <a:xfrm flipH="1" flipV="1">
            <a:off x="2946404" y="2601160"/>
            <a:ext cx="645886" cy="767823"/>
          </a:xfrm>
          <a:prstGeom prst="straightConnector1">
            <a:avLst/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B59AFA4-CA24-6C48-B0B7-5737D82335D9}"/>
              </a:ext>
            </a:extLst>
          </p:cNvPr>
          <p:cNvSpPr txBox="1"/>
          <p:nvPr/>
        </p:nvSpPr>
        <p:spPr>
          <a:xfrm>
            <a:off x="3248430" y="3664122"/>
            <a:ext cx="1687286" cy="370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/>
              <a:t>Student A</a:t>
            </a:r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5705C92-CF9E-D247-B4CB-6A653BD8B5A1}"/>
              </a:ext>
            </a:extLst>
          </p:cNvPr>
          <p:cNvSpPr txBox="1"/>
          <p:nvPr/>
        </p:nvSpPr>
        <p:spPr>
          <a:xfrm>
            <a:off x="591889" y="2985071"/>
            <a:ext cx="2757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/>
              <a:t>Student A has already taken Module A.</a:t>
            </a:r>
            <a:endParaRPr kumimoji="1" lang="ja-JP" altLang="en-US"/>
          </a:p>
        </p:txBody>
      </p:sp>
      <p:sp>
        <p:nvSpPr>
          <p:cNvPr id="22" name="下矢印 21">
            <a:extLst>
              <a:ext uri="{FF2B5EF4-FFF2-40B4-BE49-F238E27FC236}">
                <a16:creationId xmlns:a16="http://schemas.microsoft.com/office/drawing/2014/main" id="{B9309D04-5AB8-8144-94D9-25B2548C77E5}"/>
              </a:ext>
            </a:extLst>
          </p:cNvPr>
          <p:cNvSpPr/>
          <p:nvPr/>
        </p:nvSpPr>
        <p:spPr>
          <a:xfrm>
            <a:off x="5063685" y="4998829"/>
            <a:ext cx="2042881" cy="605658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89D6670A-58F0-FE46-8016-744BBB153840}"/>
              </a:ext>
            </a:extLst>
          </p:cNvPr>
          <p:cNvSpPr txBox="1"/>
          <p:nvPr/>
        </p:nvSpPr>
        <p:spPr>
          <a:xfrm>
            <a:off x="747488" y="389433"/>
            <a:ext cx="3766455" cy="120032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sz="3600" dirty="0"/>
              <a:t>User</a:t>
            </a:r>
            <a:r>
              <a:rPr kumimoji="1" lang="en-US" altLang="ja-JP" sz="3600" dirty="0"/>
              <a:t> Based Recommender</a:t>
            </a:r>
            <a:endParaRPr kumimoji="1" lang="ja-JP" altLang="en-US" sz="360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E7112066-3346-1D41-8E3D-EF1DD13DFC93}"/>
              </a:ext>
            </a:extLst>
          </p:cNvPr>
          <p:cNvSpPr txBox="1"/>
          <p:nvPr/>
        </p:nvSpPr>
        <p:spPr>
          <a:xfrm>
            <a:off x="2325917" y="5762454"/>
            <a:ext cx="7605485" cy="52322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dirty="0"/>
              <a:t>We recommend module A for student E.</a:t>
            </a:r>
            <a:endParaRPr kumimoji="1" lang="ja-JP" altLang="en-US" sz="2800"/>
          </a:p>
        </p:txBody>
      </p:sp>
      <p:pic>
        <p:nvPicPr>
          <p:cNvPr id="3" name="グラフィックス 2" descr="女性のプロフィール 枠線">
            <a:extLst>
              <a:ext uri="{FF2B5EF4-FFF2-40B4-BE49-F238E27FC236}">
                <a16:creationId xmlns:a16="http://schemas.microsoft.com/office/drawing/2014/main" id="{A1B867A1-0187-E349-845C-AE5F414117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31753" y="2589624"/>
            <a:ext cx="1339200" cy="1339200"/>
          </a:xfrm>
          <a:prstGeom prst="rect">
            <a:avLst/>
          </a:prstGeom>
        </p:spPr>
      </p:pic>
      <p:pic>
        <p:nvPicPr>
          <p:cNvPr id="10" name="グラフィックス 9" descr="男子生徒 枠線">
            <a:extLst>
              <a:ext uri="{FF2B5EF4-FFF2-40B4-BE49-F238E27FC236}">
                <a16:creationId xmlns:a16="http://schemas.microsoft.com/office/drawing/2014/main" id="{0631EB69-9078-6348-854F-A9E448A259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22434" y="2522499"/>
            <a:ext cx="1339200" cy="1339200"/>
          </a:xfrm>
          <a:prstGeom prst="rect">
            <a:avLst/>
          </a:prstGeom>
        </p:spPr>
      </p:pic>
      <p:pic>
        <p:nvPicPr>
          <p:cNvPr id="12" name="グラフィックス 11" descr="女性のプロフィール 単色塗りつぶし">
            <a:extLst>
              <a:ext uri="{FF2B5EF4-FFF2-40B4-BE49-F238E27FC236}">
                <a16:creationId xmlns:a16="http://schemas.microsoft.com/office/drawing/2014/main" id="{88E629B3-B825-BB48-B4B3-F53321E7BC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546347" y="2551368"/>
            <a:ext cx="1339200" cy="1339200"/>
          </a:xfrm>
          <a:prstGeom prst="rect">
            <a:avLst/>
          </a:prstGeom>
        </p:spPr>
      </p:pic>
      <p:pic>
        <p:nvPicPr>
          <p:cNvPr id="14" name="グラフィックス 13" descr="男性のプロフィール 単色塗りつぶし">
            <a:extLst>
              <a:ext uri="{FF2B5EF4-FFF2-40B4-BE49-F238E27FC236}">
                <a16:creationId xmlns:a16="http://schemas.microsoft.com/office/drawing/2014/main" id="{191BF524-922E-C54D-88FA-3FFADC9D0B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511781" y="2550213"/>
            <a:ext cx="1339200" cy="1339200"/>
          </a:xfrm>
          <a:prstGeom prst="rect">
            <a:avLst/>
          </a:prstGeom>
        </p:spPr>
      </p:pic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311E5E2-003D-3D46-8FD6-2208AFBCDD22}"/>
              </a:ext>
            </a:extLst>
          </p:cNvPr>
          <p:cNvSpPr txBox="1"/>
          <p:nvPr/>
        </p:nvSpPr>
        <p:spPr>
          <a:xfrm>
            <a:off x="4436692" y="3671633"/>
            <a:ext cx="1687286" cy="370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/>
              <a:t>Student B</a:t>
            </a:r>
            <a:endParaRPr kumimoji="1" lang="ja-JP" altLang="en-US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132727F-68AA-F54F-9FE9-8382159A4455}"/>
              </a:ext>
            </a:extLst>
          </p:cNvPr>
          <p:cNvSpPr txBox="1"/>
          <p:nvPr/>
        </p:nvSpPr>
        <p:spPr>
          <a:xfrm>
            <a:off x="5855565" y="3671124"/>
            <a:ext cx="1687286" cy="370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/>
              <a:t>…</a:t>
            </a:r>
            <a:endParaRPr kumimoji="1" lang="ja-JP" altLang="en-US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92D29D49-77FA-2443-A3C4-81B0BAA80936}"/>
              </a:ext>
            </a:extLst>
          </p:cNvPr>
          <p:cNvSpPr txBox="1"/>
          <p:nvPr/>
        </p:nvSpPr>
        <p:spPr>
          <a:xfrm>
            <a:off x="7487868" y="3717538"/>
            <a:ext cx="1687286" cy="370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/>
              <a:t>Student E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9775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170</Words>
  <Application>Microsoft Macintosh PowerPoint</Application>
  <PresentationFormat>ワイド画面</PresentationFormat>
  <Paragraphs>24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Naoya Ohara</dc:creator>
  <cp:lastModifiedBy>Naoya Ohara</cp:lastModifiedBy>
  <cp:revision>4</cp:revision>
  <dcterms:created xsi:type="dcterms:W3CDTF">2021-04-02T02:28:16Z</dcterms:created>
  <dcterms:modified xsi:type="dcterms:W3CDTF">2021-04-02T05:37:19Z</dcterms:modified>
</cp:coreProperties>
</file>

<file path=docProps/thumbnail.jpeg>
</file>